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ебенок-шко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484784"/>
            <a:ext cx="2843808" cy="2508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320479"/>
          </a:xfrm>
        </p:spPr>
        <p:txBody>
          <a:bodyPr>
            <a:normAutofit fontScale="92500" lnSpcReduction="20000"/>
          </a:bodyPr>
          <a:lstStyle/>
          <a:p>
            <a:pPr marL="274320" lvl="0" indent="-274320">
              <a:buClr>
                <a:srgbClr val="DE6C36"/>
              </a:buClr>
              <a:buSzPct val="95000"/>
              <a:buNone/>
              <a:defRPr/>
            </a:pP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-все время поддерживать ребенка; </a:t>
            </a:r>
          </a:p>
          <a:p>
            <a:pPr marL="274320" lvl="0" indent="-274320">
              <a:buClr>
                <a:srgbClr val="DE6C36"/>
              </a:buClr>
              <a:buSzPct val="9500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srgbClr val="00B050"/>
                </a:solidFill>
              </a:rPr>
              <a:t>- научиться сопереживать с ребёнком тяжёлые моменты;</a:t>
            </a:r>
          </a:p>
          <a:p>
            <a:pPr marL="274320" lvl="0" indent="-274320">
              <a:buClr>
                <a:srgbClr val="DE6C36"/>
              </a:buClr>
              <a:buSzPct val="9500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srgbClr val="C00000"/>
                </a:solidFill>
              </a:rPr>
              <a:t>- удержаться   от замечаний и претензий;</a:t>
            </a:r>
          </a:p>
          <a:p>
            <a:pPr marL="274320" lvl="0" indent="-274320">
              <a:buClr>
                <a:srgbClr val="DE6C36"/>
              </a:buClr>
              <a:buSzPct val="95000"/>
              <a:buNone/>
              <a:defRPr/>
            </a:pPr>
            <a:r>
              <a:rPr lang="ru-RU" dirty="0">
                <a:solidFill>
                  <a:srgbClr val="B83D68">
                    <a:lumMod val="75000"/>
                  </a:srgbClr>
                </a:solidFill>
              </a:rPr>
              <a:t>  -относится  к ребёнку крайне деликатно;</a:t>
            </a:r>
          </a:p>
          <a:p>
            <a:pPr marL="274320" lvl="0" indent="-274320">
              <a:buClr>
                <a:srgbClr val="DE6C36"/>
              </a:buClr>
              <a:buSzPct val="95000"/>
              <a:buNone/>
              <a:defRPr/>
            </a:pPr>
            <a:r>
              <a:rPr lang="ru-RU" dirty="0">
                <a:solidFill>
                  <a:srgbClr val="B83D68">
                    <a:lumMod val="75000"/>
                  </a:srgbClr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много </a:t>
            </a:r>
            <a:r>
              <a:rPr lang="ru-RU" dirty="0">
                <a:solidFill>
                  <a:schemeClr val="tx1"/>
                </a:solidFill>
              </a:rPr>
              <a:t>разговаривать, искренне интересоваться  мыслями маленького школьника, его чувствами, а не только тем, сделал ли он уроки и что ел на обед;</a:t>
            </a:r>
          </a:p>
          <a:p>
            <a:pPr marL="274320" lvl="0" indent="-274320">
              <a:buClr>
                <a:srgbClr val="DE6C36"/>
              </a:buClr>
              <a:buSzPct val="95000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- относится с уважением к педагогу</a:t>
            </a:r>
          </a:p>
          <a:p>
            <a:pPr marL="274320" lvl="0" indent="-274320" algn="ctr">
              <a:buClr>
                <a:srgbClr val="DE6C36"/>
              </a:buClr>
              <a:buSzPct val="95000"/>
              <a:buNone/>
              <a:defRPr/>
            </a:pPr>
            <a:r>
              <a:rPr lang="ru-RU" sz="2600" dirty="0">
                <a:solidFill>
                  <a:prstClr val="black"/>
                </a:solidFill>
              </a:rPr>
              <a:t>                                 </a:t>
            </a:r>
            <a:br>
              <a:rPr lang="ru-RU" sz="2600" dirty="0">
                <a:solidFill>
                  <a:prstClr val="black"/>
                </a:solidFill>
              </a:rPr>
            </a:br>
            <a:endParaRPr lang="ru-RU" sz="2600" dirty="0">
              <a:solidFill>
                <a:prstClr val="black"/>
              </a:solidFill>
            </a:endParaRPr>
          </a:p>
          <a:p>
            <a:pPr marL="274320" lvl="0" indent="-274320" algn="ctr">
              <a:buClr>
                <a:srgbClr val="DE6C36"/>
              </a:buClr>
              <a:buSzPct val="95000"/>
              <a:buNone/>
              <a:defRPr/>
            </a:pPr>
            <a:r>
              <a:rPr lang="ru-RU" sz="2600" dirty="0">
                <a:solidFill>
                  <a:srgbClr val="7030A0"/>
                </a:solidFill>
              </a:rPr>
              <a:t>   </a:t>
            </a:r>
            <a:r>
              <a:rPr lang="ru-RU" sz="2600" i="1" dirty="0">
                <a:solidFill>
                  <a:srgbClr val="7030A0"/>
                </a:solidFill>
              </a:rPr>
              <a:t>все сложности ребенок сможет преодолеть   достаточно быстро и легко</a:t>
            </a:r>
            <a:r>
              <a:rPr lang="ru-RU" sz="2600" dirty="0">
                <a:solidFill>
                  <a:srgbClr val="7030A0"/>
                </a:solidFill>
              </a:rPr>
              <a:t/>
            </a:r>
            <a:br>
              <a:rPr lang="ru-RU" sz="2600" dirty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родителей к школе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131840" y="4643438"/>
            <a:ext cx="2717800" cy="514350"/>
          </a:xfrm>
          <a:prstGeom prst="downArrow">
            <a:avLst/>
          </a:prstGeom>
          <a:solidFill>
            <a:srgbClr val="B83D68"/>
          </a:solidFill>
          <a:ln w="25400" cap="flat" cmpd="sng" algn="ctr">
            <a:solidFill>
              <a:srgbClr val="B83D68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117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73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Готовность родителей к школе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родителей к школе</dc:title>
  <dc:creator>user</dc:creator>
  <cp:lastModifiedBy>user</cp:lastModifiedBy>
  <cp:revision>1</cp:revision>
  <dcterms:created xsi:type="dcterms:W3CDTF">2014-11-07T06:39:47Z</dcterms:created>
  <dcterms:modified xsi:type="dcterms:W3CDTF">2014-11-07T06:43:59Z</dcterms:modified>
</cp:coreProperties>
</file>