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98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68866" y="7490365"/>
            <a:ext cx="5537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2464" y="1355987"/>
            <a:ext cx="5384800" cy="6442191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2950" y="1346201"/>
            <a:ext cx="5384800" cy="6442191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577141" y="936092"/>
            <a:ext cx="425873" cy="757107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5726221" y="1164981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2393247"/>
            <a:ext cx="4292601" cy="2437453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982163"/>
            <a:ext cx="4284134" cy="203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78007" y="7143457"/>
            <a:ext cx="910366" cy="486833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533" y="7143457"/>
            <a:ext cx="3776134" cy="48683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0448" y="7143457"/>
            <a:ext cx="415517" cy="486833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1" y="1234254"/>
            <a:ext cx="1073150" cy="635188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3666" y="1475083"/>
            <a:ext cx="3884084" cy="58702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2985907"/>
            <a:ext cx="4690533" cy="1816100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201" y="4967113"/>
            <a:ext cx="4673600" cy="17460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73836" y="2828543"/>
            <a:ext cx="2400300" cy="4803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97580" y="2825751"/>
            <a:ext cx="2400300" cy="4806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8402" y="2829749"/>
            <a:ext cx="2204641" cy="109361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3002" y="2829748"/>
            <a:ext cx="2208276" cy="109728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73836" y="3925824"/>
            <a:ext cx="2420874" cy="37063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483863" y="3926417"/>
            <a:ext cx="2420874" cy="37063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474133" y="8077384"/>
            <a:ext cx="5791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3351654" y="806884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3353562" y="804672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561903" y="769157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562356" y="768096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778330" y="391937"/>
            <a:ext cx="425873" cy="757107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544381" y="609571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831732" y="2693390"/>
            <a:ext cx="2298620" cy="2004049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3640718" y="1534658"/>
            <a:ext cx="2265594" cy="616731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861094" y="4831664"/>
            <a:ext cx="2286668" cy="280053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4756274" y="7847564"/>
            <a:ext cx="910366" cy="486833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685916" y="7772349"/>
            <a:ext cx="2641955" cy="48683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5667985" y="7862616"/>
            <a:ext cx="415517" cy="486833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474133" y="8077384"/>
            <a:ext cx="5791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561903" y="769157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558794" y="767692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3351654" y="806884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3348576" y="805227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778330" y="391937"/>
            <a:ext cx="425873" cy="757107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544381" y="609571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829818" y="2694432"/>
            <a:ext cx="2297430" cy="199948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3673962" y="1609696"/>
            <a:ext cx="2185397" cy="6052549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864108" y="4828032"/>
            <a:ext cx="2283714" cy="280416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4759452" y="7851650"/>
            <a:ext cx="910366" cy="486833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685927" y="7774717"/>
            <a:ext cx="2489282" cy="48683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5671567" y="7866702"/>
            <a:ext cx="415517" cy="486833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471488" y="8092440"/>
            <a:ext cx="5940743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8640" y="767080"/>
            <a:ext cx="5772150" cy="7620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" y="768096"/>
            <a:ext cx="5772150" cy="7620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407806" y="364121"/>
            <a:ext cx="425873" cy="757107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5920955" y="562905"/>
            <a:ext cx="755904" cy="425196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1267" y="1090110"/>
            <a:ext cx="5223934" cy="160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825676"/>
            <a:ext cx="4647304" cy="48050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40941" y="7745537"/>
            <a:ext cx="91036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7745537"/>
            <a:ext cx="415514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52652" y="7745537"/>
            <a:ext cx="4155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Памятка родителям </a:t>
            </a:r>
            <a:r>
              <a:rPr lang="ru-RU" sz="32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 </a:t>
            </a:r>
            <a:r>
              <a:rPr lang="ru-RU" sz="3200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ребёнка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555776"/>
            <a:ext cx="4924008" cy="5544616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DE6C36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2000" i="1" dirty="0">
                <a:solidFill>
                  <a:srgbClr val="00B050"/>
                </a:solidFill>
                <a:latin typeface="Times New Roman"/>
                <a:cs typeface="Times New Roman" pitchFamily="18" charset="0"/>
              </a:rPr>
              <a:t>Любите меня и не забывайте выражать свою любовь (взглядом, улыбкой, прикосновением). </a:t>
            </a:r>
          </a:p>
          <a:p>
            <a:pPr lvl="0">
              <a:buClr>
                <a:srgbClr val="DE6C36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2000" i="1" dirty="0">
                <a:solidFill>
                  <a:srgbClr val="00B050"/>
                </a:solidFill>
                <a:latin typeface="Times New Roman"/>
                <a:cs typeface="Times New Roman" pitchFamily="18" charset="0"/>
              </a:rPr>
              <a:t>Любите меня просто за то, что я есть, и я стану еще лучше.   </a:t>
            </a:r>
            <a:r>
              <a:rPr lang="ru-RU" sz="2000" i="1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  </a:t>
            </a:r>
          </a:p>
          <a:p>
            <a:pPr lvl="0">
              <a:buClr>
                <a:srgbClr val="DE6C36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2000" i="1" dirty="0">
                <a:solidFill>
                  <a:srgbClr val="C00000"/>
                </a:solidFill>
                <a:latin typeface="Times New Roman"/>
                <a:cs typeface="Times New Roman" pitchFamily="18" charset="0"/>
              </a:rPr>
              <a:t>Не бойтесь проявлять твердость по отношению ко мне, особенно это касается ваших родительских требований. Я должен знать границы дозволенного.   </a:t>
            </a:r>
            <a:r>
              <a:rPr lang="ru-RU" sz="2000" i="1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  </a:t>
            </a:r>
          </a:p>
          <a:p>
            <a:pPr lvl="0">
              <a:buClr>
                <a:srgbClr val="DE6C36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2000" i="1" dirty="0">
                <a:solidFill>
                  <a:srgbClr val="7030A0"/>
                </a:solidFill>
                <a:latin typeface="Times New Roman"/>
                <a:cs typeface="Times New Roman" pitchFamily="18" charset="0"/>
              </a:rPr>
              <a:t> Не сравнивайте меня с другими. Я имею право быть другим и я единственный такой на всей земле.    </a:t>
            </a:r>
            <a:r>
              <a:rPr lang="ru-RU" sz="2000" i="1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</a:p>
          <a:p>
            <a:pPr lvl="0">
              <a:buClr>
                <a:srgbClr val="DE6C36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2000" i="1" dirty="0">
                <a:solidFill>
                  <a:srgbClr val="B83D68">
                    <a:lumMod val="75000"/>
                  </a:srgbClr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 pitchFamily="18" charset="0"/>
              </a:rPr>
              <a:t>Я очень вас люблю и всегда хочу быть любимым вами. Поэтому не огорчайтесь, когда я раздражаюсь и злюсь на вас, когда капризничаю или кричу. Это пройдет. Мои чувства, как и ваши, не вечны. Возможно, я хочу, чтобы вы больше обращали на меня внимания.     </a:t>
            </a:r>
          </a:p>
          <a:p>
            <a:pPr lvl="0">
              <a:buClr>
                <a:srgbClr val="DE6C36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2000" i="1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CF6DA4">
                    <a:lumMod val="50000"/>
                  </a:srgbClr>
                </a:solidFill>
                <a:latin typeface="Times New Roman"/>
                <a:cs typeface="Times New Roman" pitchFamily="18" charset="0"/>
              </a:rPr>
              <a:t>Никогда не обзывайте меня. Это больно ранит меня, тогда рушатся все мои надежды и я не верю в себя</a:t>
            </a:r>
            <a:r>
              <a:rPr lang="ru-RU" sz="2000" i="1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.  </a:t>
            </a:r>
            <a:r>
              <a:rPr lang="ru-RU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  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74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688" y="827584"/>
            <a:ext cx="5616624" cy="7344816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buClr>
                <a:srgbClr val="DE6C36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1800" i="1" dirty="0">
                <a:solidFill>
                  <a:srgbClr val="0070C0"/>
                </a:solidFill>
                <a:latin typeface="Times New Roman"/>
              </a:rPr>
              <a:t>Не бейте и не унижайте меня. Я вырасту и буду мстить всему миру, наказывая себя и своих детей и делая вас несчастными. </a:t>
            </a:r>
            <a:r>
              <a:rPr lang="ru-RU" sz="1800" i="1" dirty="0">
                <a:solidFill>
                  <a:prstClr val="black"/>
                </a:solidFill>
                <a:latin typeface="Times New Roman"/>
              </a:rPr>
              <a:t>    </a:t>
            </a:r>
          </a:p>
          <a:p>
            <a:pPr lvl="0">
              <a:lnSpc>
                <a:spcPct val="120000"/>
              </a:lnSpc>
              <a:buClr>
                <a:srgbClr val="DE6C36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1800" i="1" dirty="0">
                <a:solidFill>
                  <a:srgbClr val="C00000"/>
                </a:solidFill>
                <a:latin typeface="Times New Roman"/>
              </a:rPr>
              <a:t>Дайте мне право на ошибку и не заставляйте меня считать, что мои ошибки - преступления. Всем люди могут ошибаться. Никто не совершенен.    </a:t>
            </a:r>
            <a:r>
              <a:rPr lang="ru-RU" sz="1800" i="1" dirty="0">
                <a:solidFill>
                  <a:prstClr val="black"/>
                </a:solidFill>
                <a:latin typeface="Times New Roman"/>
              </a:rPr>
              <a:t> </a:t>
            </a:r>
          </a:p>
          <a:p>
            <a:pPr lvl="0">
              <a:lnSpc>
                <a:spcPct val="120000"/>
              </a:lnSpc>
              <a:buClr>
                <a:srgbClr val="DE6C36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1800" i="1" dirty="0">
                <a:solidFill>
                  <a:srgbClr val="F9B639">
                    <a:lumMod val="50000"/>
                  </a:srgbClr>
                </a:solidFill>
                <a:latin typeface="Times New Roman"/>
              </a:rPr>
              <a:t> Найдите время и выслушайте меня. Иногда мне хочется рассказать о себе и моих проблемах. </a:t>
            </a:r>
            <a:r>
              <a:rPr lang="ru-RU" sz="1800" i="1" dirty="0">
                <a:solidFill>
                  <a:prstClr val="black"/>
                </a:solidFill>
                <a:latin typeface="Times New Roman"/>
              </a:rPr>
              <a:t>    </a:t>
            </a:r>
          </a:p>
          <a:p>
            <a:pPr lvl="0">
              <a:lnSpc>
                <a:spcPct val="120000"/>
              </a:lnSpc>
              <a:buClr>
                <a:srgbClr val="DE6C36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1800" i="1" dirty="0">
                <a:solidFill>
                  <a:srgbClr val="7030A0"/>
                </a:solidFill>
                <a:latin typeface="Times New Roman"/>
              </a:rPr>
              <a:t>Не вызывайте у меня чувство вины и не говорите: "Из-за тебя в моей жизни ничего не складывается!" Ведь я не отвечаю за проблемы взрослых.   </a:t>
            </a:r>
            <a:r>
              <a:rPr lang="ru-RU" sz="1800" i="1" dirty="0">
                <a:solidFill>
                  <a:prstClr val="black"/>
                </a:solidFill>
                <a:latin typeface="Times New Roman"/>
              </a:rPr>
              <a:t>  </a:t>
            </a:r>
          </a:p>
          <a:p>
            <a:pPr lvl="0">
              <a:lnSpc>
                <a:spcPct val="120000"/>
              </a:lnSpc>
              <a:buClr>
                <a:srgbClr val="DE6C36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1800" i="1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1800" i="1" dirty="0">
                <a:solidFill>
                  <a:srgbClr val="B83D68">
                    <a:lumMod val="75000"/>
                  </a:srgbClr>
                </a:solidFill>
                <a:latin typeface="Times New Roman"/>
              </a:rPr>
              <a:t>Помните, что я многому учусь у вас и хочу быть похожим на вас.   </a:t>
            </a:r>
            <a:r>
              <a:rPr lang="ru-RU" sz="1800" i="1" dirty="0">
                <a:solidFill>
                  <a:prstClr val="black"/>
                </a:solidFill>
                <a:latin typeface="Times New Roman"/>
              </a:rPr>
              <a:t>  </a:t>
            </a:r>
          </a:p>
          <a:p>
            <a:pPr lvl="0">
              <a:lnSpc>
                <a:spcPct val="120000"/>
              </a:lnSpc>
              <a:buClr>
                <a:srgbClr val="DE6C36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1800" i="1" dirty="0">
                <a:solidFill>
                  <a:schemeClr val="tx2">
                    <a:lumMod val="50000"/>
                  </a:schemeClr>
                </a:solidFill>
                <a:latin typeface="Times New Roman"/>
              </a:rPr>
              <a:t> Будьте готовы воспринимать меня как личность, отдельную от вас и не похожею на вас.     </a:t>
            </a:r>
          </a:p>
          <a:p>
            <a:pPr lvl="0">
              <a:lnSpc>
                <a:spcPct val="120000"/>
              </a:lnSpc>
              <a:buClr>
                <a:srgbClr val="DE6C36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1800" i="1" dirty="0">
                <a:solidFill>
                  <a:srgbClr val="002060"/>
                </a:solidFill>
                <a:latin typeface="Times New Roman"/>
              </a:rPr>
              <a:t> Представляйте требования, которые соответствуют моему возрасту.     </a:t>
            </a:r>
          </a:p>
          <a:p>
            <a:pPr lvl="0">
              <a:lnSpc>
                <a:spcPct val="120000"/>
              </a:lnSpc>
              <a:buClr>
                <a:srgbClr val="DE6C36"/>
              </a:buClr>
              <a:buSzPct val="95000"/>
              <a:buFont typeface="Wingdings" pitchFamily="2" charset="2"/>
              <a:buChar char="Ø"/>
              <a:defRPr/>
            </a:pPr>
            <a:r>
              <a:rPr lang="ru-RU" sz="1800" i="1" dirty="0">
                <a:solidFill>
                  <a:srgbClr val="00B050"/>
                </a:solidFill>
                <a:latin typeface="Times New Roman"/>
              </a:rPr>
              <a:t> Не делайте мне замечаний в присутствии других людей. </a:t>
            </a:r>
            <a:r>
              <a:rPr lang="ru-RU" sz="1800" i="1" dirty="0">
                <a:solidFill>
                  <a:prstClr val="black"/>
                </a:solidFill>
                <a:latin typeface="Times New Roman"/>
              </a:rPr>
              <a:t>    </a:t>
            </a:r>
          </a:p>
          <a:p>
            <a:pPr lvl="0">
              <a:buClr>
                <a:srgbClr val="DE6C36"/>
              </a:buClr>
              <a:buSzPct val="95000"/>
              <a:buNone/>
              <a:defRPr/>
            </a:pPr>
            <a:r>
              <a:rPr lang="ru-RU" sz="1800" i="1" dirty="0">
                <a:solidFill>
                  <a:prstClr val="black"/>
                </a:solidFill>
                <a:latin typeface="Times New Roman"/>
              </a:rPr>
              <a:t> </a:t>
            </a:r>
          </a:p>
          <a:p>
            <a:pPr lvl="0">
              <a:buClr>
                <a:srgbClr val="DE6C36"/>
              </a:buClr>
              <a:buSzPct val="95000"/>
              <a:buNone/>
              <a:defRPr/>
            </a:pPr>
            <a:r>
              <a:rPr lang="ru-RU" sz="2000" i="1" dirty="0">
                <a:solidFill>
                  <a:srgbClr val="FF0000"/>
                </a:solidFill>
                <a:latin typeface="Times New Roman"/>
              </a:rPr>
              <a:t>                        </a:t>
            </a:r>
            <a:r>
              <a:rPr lang="ru-RU" sz="2000" i="1" dirty="0">
                <a:solidFill>
                  <a:srgbClr val="C00000"/>
                </a:solidFill>
                <a:latin typeface="Times New Roman"/>
              </a:rPr>
              <a:t>Заботьтесь обо мне!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54403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58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Кнопка</vt:lpstr>
      <vt:lpstr>Памятка родителям  от  ребёнка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родителям  от  ребёнка</dc:title>
  <dc:creator>user</dc:creator>
  <cp:lastModifiedBy>user</cp:lastModifiedBy>
  <cp:revision>1</cp:revision>
  <dcterms:created xsi:type="dcterms:W3CDTF">2014-11-07T06:45:00Z</dcterms:created>
  <dcterms:modified xsi:type="dcterms:W3CDTF">2014-11-07T06:53:17Z</dcterms:modified>
</cp:coreProperties>
</file>