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74EAA-A4D2-40C1-96E3-4C3EC1FDAF23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99FD5-807B-4990-A1FA-0D2220766E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99FD5-807B-4990-A1FA-0D2220766EC2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6061-B922-4378-9F8E-3333792769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1141-1556-4050-8ACB-895D9B6CC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6061-B922-4378-9F8E-3333792769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1141-1556-4050-8ACB-895D9B6CC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6061-B922-4378-9F8E-3333792769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1141-1556-4050-8ACB-895D9B6CC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6061-B922-4378-9F8E-3333792769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1141-1556-4050-8ACB-895D9B6CC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6061-B922-4378-9F8E-3333792769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1141-1556-4050-8ACB-895D9B6CC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6061-B922-4378-9F8E-3333792769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1141-1556-4050-8ACB-895D9B6CC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6061-B922-4378-9F8E-3333792769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1141-1556-4050-8ACB-895D9B6CC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6061-B922-4378-9F8E-3333792769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1141-1556-4050-8ACB-895D9B6CC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6061-B922-4378-9F8E-3333792769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1141-1556-4050-8ACB-895D9B6CC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6061-B922-4378-9F8E-3333792769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1141-1556-4050-8ACB-895D9B6CC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6061-B922-4378-9F8E-3333792769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1141-1556-4050-8ACB-895D9B6CCF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E6061-B922-4378-9F8E-333379276907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1141-1556-4050-8ACB-895D9B6CCF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15404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928662" y="500042"/>
            <a:ext cx="7072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Занятие по изо Пасхальное яйцо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skha-krashenki-svecha-kuli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290"/>
            <a:ext cx="8286808" cy="6429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42910" y="714357"/>
            <a:ext cx="37674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Весной природа просыпается,</a:t>
            </a:r>
          </a:p>
          <a:p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И праздник Пасхи отмечается.</a:t>
            </a:r>
          </a:p>
          <a:p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На славный праздник светлой Пасхи</a:t>
            </a:r>
          </a:p>
          <a:p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Яички красили они,</a:t>
            </a:r>
          </a:p>
          <a:p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И дружно праздник отмечали,</a:t>
            </a:r>
          </a:p>
          <a:p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И веселись в эти дни!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orzina-colorful-wood-basket-easter-paskha-happy-iaitsa-kr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85728"/>
            <a:ext cx="8643966" cy="62151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86512" y="714357"/>
            <a:ext cx="257176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>
                <a:solidFill>
                  <a:schemeClr val="bg1"/>
                </a:solidFill>
              </a:rPr>
              <a:t>Посмотрите, что за чудо,</a:t>
            </a:r>
          </a:p>
          <a:p>
            <a:r>
              <a:rPr lang="ru-RU" sz="1700" dirty="0">
                <a:solidFill>
                  <a:schemeClr val="bg1"/>
                </a:solidFill>
              </a:rPr>
              <a:t>Положила мама в блюдо?</a:t>
            </a:r>
          </a:p>
          <a:p>
            <a:r>
              <a:rPr lang="ru-RU" sz="1700" dirty="0">
                <a:solidFill>
                  <a:schemeClr val="bg1"/>
                </a:solidFill>
              </a:rPr>
              <a:t>Тут яйцо, но не простое:</a:t>
            </a:r>
          </a:p>
          <a:p>
            <a:r>
              <a:rPr lang="ru-RU" sz="1700" dirty="0">
                <a:solidFill>
                  <a:schemeClr val="bg1"/>
                </a:solidFill>
              </a:rPr>
              <a:t>Золотое расписное,</a:t>
            </a:r>
          </a:p>
          <a:p>
            <a:r>
              <a:rPr lang="ru-RU" sz="1700" dirty="0">
                <a:solidFill>
                  <a:schemeClr val="bg1"/>
                </a:solidFill>
              </a:rPr>
              <a:t>Словно яркая игрушка!</a:t>
            </a:r>
          </a:p>
          <a:p>
            <a:r>
              <a:rPr lang="ru-RU" sz="1700" dirty="0">
                <a:solidFill>
                  <a:schemeClr val="bg1"/>
                </a:solidFill>
              </a:rPr>
              <a:t>Здесь полоски, завитушки,</a:t>
            </a:r>
          </a:p>
          <a:p>
            <a:r>
              <a:rPr lang="ru-RU" sz="1700" dirty="0">
                <a:solidFill>
                  <a:schemeClr val="bg1"/>
                </a:solidFill>
              </a:rPr>
              <a:t>Много маленьких колечек,</a:t>
            </a:r>
          </a:p>
          <a:p>
            <a:r>
              <a:rPr lang="ru-RU" sz="1700" dirty="0">
                <a:solidFill>
                  <a:schemeClr val="bg1"/>
                </a:solidFill>
              </a:rPr>
              <a:t>Звёзд, кружочков и сердечек.</a:t>
            </a:r>
          </a:p>
          <a:p>
            <a:r>
              <a:rPr lang="ru-RU" sz="1700" dirty="0">
                <a:solidFill>
                  <a:schemeClr val="bg1"/>
                </a:solidFill>
              </a:rPr>
              <a:t>Для чего все эти краски,</a:t>
            </a:r>
          </a:p>
          <a:p>
            <a:r>
              <a:rPr lang="ru-RU" sz="1700" dirty="0">
                <a:solidFill>
                  <a:schemeClr val="bg1"/>
                </a:solidFill>
              </a:rPr>
              <a:t>Словно в старой доброй сказке?</a:t>
            </a:r>
          </a:p>
          <a:p>
            <a:r>
              <a:rPr lang="ru-RU" sz="1700" dirty="0">
                <a:solidFill>
                  <a:schemeClr val="bg1"/>
                </a:solidFill>
              </a:rPr>
              <a:t>Мама всем дала ответы:</a:t>
            </a:r>
          </a:p>
          <a:p>
            <a:r>
              <a:rPr lang="ru-RU" sz="1700" dirty="0">
                <a:solidFill>
                  <a:schemeClr val="bg1"/>
                </a:solidFill>
              </a:rPr>
              <a:t>— Пасха – праздник самый светлый!</a:t>
            </a:r>
          </a:p>
          <a:p>
            <a:r>
              <a:rPr lang="ru-RU" sz="1700" dirty="0">
                <a:solidFill>
                  <a:schemeClr val="bg1"/>
                </a:solidFill>
              </a:rPr>
              <a:t>А яйцо, известно мне,</a:t>
            </a:r>
          </a:p>
          <a:p>
            <a:r>
              <a:rPr lang="ru-RU" sz="1700" dirty="0">
                <a:solidFill>
                  <a:schemeClr val="bg1"/>
                </a:solidFill>
              </a:rPr>
              <a:t>Символ жизни на земле!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main_157311_original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524" r="3524"/>
          <a:stretch>
            <a:fillRect/>
          </a:stretch>
        </p:blipFill>
        <p:spPr>
          <a:xfrm>
            <a:off x="1792288" y="612774"/>
            <a:ext cx="5659980" cy="4244985"/>
          </a:xfrm>
        </p:spPr>
      </p:pic>
      <p:sp>
        <p:nvSpPr>
          <p:cNvPr id="5" name="Содержимое 4"/>
          <p:cNvSpPr>
            <a:spLocks noGrp="1"/>
          </p:cNvSpPr>
          <p:nvPr>
            <p:ph type="body" sz="half" idx="2"/>
          </p:nvPr>
        </p:nvSpPr>
        <p:spPr>
          <a:xfrm>
            <a:off x="214282" y="5143512"/>
            <a:ext cx="8715436" cy="1285884"/>
          </a:xfrm>
        </p:spPr>
        <p:txBody>
          <a:bodyPr anchor="ctr">
            <a:normAutofit fontScale="70000" lnSpcReduction="20000"/>
          </a:bodyPr>
          <a:lstStyle/>
          <a:p>
            <a:pPr marL="0" lvl="1" algn="just">
              <a:buNone/>
            </a:pPr>
            <a:r>
              <a:rPr lang="ru-RU" sz="3300" kern="0" spc="200" dirty="0" smtClean="0">
                <a:latin typeface="Times New Roman" pitchFamily="18" charset="0"/>
              </a:rPr>
              <a:t>      </a:t>
            </a:r>
            <a:r>
              <a:rPr lang="ru-RU" sz="3300" kern="0" spc="200" dirty="0" smtClean="0">
                <a:latin typeface="Comic Sans MS" pitchFamily="66" charset="0"/>
              </a:rPr>
              <a:t>Пасха </a:t>
            </a:r>
            <a:r>
              <a:rPr lang="ru-RU" sz="3300" kern="0" spc="200" dirty="0">
                <a:latin typeface="Comic Sans MS" pitchFamily="66" charset="0"/>
              </a:rPr>
              <a:t>— считается главным христианским праздником. В этот день ходили люди в гости друг к другу и обменивались яйцами и выпечкой</a:t>
            </a:r>
            <a:r>
              <a:rPr lang="ru-RU" sz="3300" kern="0" spc="200" dirty="0" smtClean="0">
                <a:latin typeface="Comic Sans MS" pitchFamily="66" charset="0"/>
              </a:rPr>
              <a:t>.</a:t>
            </a:r>
            <a:r>
              <a:rPr lang="ru-RU" sz="3300" kern="0" spc="200" dirty="0" smtClean="0">
                <a:latin typeface="Times New Roman" pitchFamily="18" charset="0"/>
              </a:rPr>
              <a:t>  </a:t>
            </a:r>
            <a:endParaRPr lang="ru-RU" kern="0" spc="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8478" b="8478"/>
          <a:stretch>
            <a:fillRect/>
          </a:stretch>
        </p:blipFill>
        <p:spPr>
          <a:xfrm>
            <a:off x="500034" y="428604"/>
            <a:ext cx="5929354" cy="453851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5214950"/>
            <a:ext cx="8358246" cy="1428760"/>
          </a:xfrm>
        </p:spPr>
        <p:txBody>
          <a:bodyPr>
            <a:normAutofit fontScale="55000" lnSpcReduction="20000"/>
          </a:bodyPr>
          <a:lstStyle/>
          <a:p>
            <a:pPr marL="0" lvl="1" algn="just"/>
            <a:r>
              <a:rPr lang="ru-RU" sz="3300" kern="0" spc="200" dirty="0" smtClean="0">
                <a:latin typeface="Comic Sans MS" pitchFamily="66" charset="0"/>
              </a:rPr>
              <a:t>На Пасху всегда дарят крашеные яйца. Яйца красят в разные цвета и дарят со словами: «Христос Воскрес!» В ответ говорят: «Воистину Воскрес!» — Яйцо – это чудо, символ новой жизни. Курочка снесет яичко, оно похоже на камушек, каменная скорлупа – словно неживое, а в нём маленькая жизнь — живой цыплёнок, который вылупится из яйца.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643702" y="3929066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Мария Магдалина дарит яйцо Тиберию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2287" y="428604"/>
            <a:ext cx="5731961" cy="429897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4857760"/>
            <a:ext cx="8501122" cy="1314440"/>
          </a:xfrm>
        </p:spPr>
        <p:txBody>
          <a:bodyPr>
            <a:normAutofit fontScale="62500" lnSpcReduction="20000"/>
          </a:bodyPr>
          <a:lstStyle/>
          <a:p>
            <a:pPr marL="0" lvl="1" algn="just"/>
            <a:r>
              <a:rPr lang="ru-RU" sz="3300" kern="0" spc="200" dirty="0" smtClean="0">
                <a:latin typeface="Times New Roman" pitchFamily="18" charset="0"/>
              </a:rPr>
              <a:t> </a:t>
            </a:r>
            <a:r>
              <a:rPr lang="ru-RU" sz="3300" kern="0" spc="200" dirty="0" smtClean="0">
                <a:latin typeface="Comic Sans MS" pitchFamily="66" charset="0"/>
              </a:rPr>
              <a:t>Яйца красили в один цвет (это называется </a:t>
            </a:r>
            <a:r>
              <a:rPr lang="ru-RU" sz="3300" kern="0" spc="200" dirty="0" err="1" smtClean="0">
                <a:latin typeface="Comic Sans MS" pitchFamily="66" charset="0"/>
              </a:rPr>
              <a:t>крашенка</a:t>
            </a:r>
            <a:r>
              <a:rPr lang="ru-RU" sz="3300" kern="0" spc="200" dirty="0" smtClean="0">
                <a:latin typeface="Comic Sans MS" pitchFamily="66" charset="0"/>
              </a:rPr>
              <a:t>, а также украшали полосками, пятнами, крапинами (это </a:t>
            </a:r>
            <a:r>
              <a:rPr lang="ru-RU" sz="3300" kern="0" spc="200" dirty="0" err="1" smtClean="0">
                <a:latin typeface="Comic Sans MS" pitchFamily="66" charset="0"/>
              </a:rPr>
              <a:t>крапанки</a:t>
            </a:r>
            <a:r>
              <a:rPr lang="ru-RU" sz="3300" kern="0" spc="200" dirty="0" smtClean="0">
                <a:latin typeface="Comic Sans MS" pitchFamily="66" charset="0"/>
              </a:rPr>
              <a:t>). Также бывают </a:t>
            </a:r>
            <a:r>
              <a:rPr lang="ru-RU" sz="3300" kern="0" spc="200" dirty="0" err="1" smtClean="0">
                <a:latin typeface="Comic Sans MS" pitchFamily="66" charset="0"/>
              </a:rPr>
              <a:t>писанки-яйца</a:t>
            </a:r>
            <a:r>
              <a:rPr lang="ru-RU" sz="3300" kern="0" spc="200" dirty="0" smtClean="0">
                <a:latin typeface="Comic Sans MS" pitchFamily="66" charset="0"/>
              </a:rPr>
              <a:t>, раскрашенные вручную различным орнаментом.</a:t>
            </a:r>
          </a:p>
          <a:p>
            <a:pPr marL="0" lvl="1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values-of-easter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527" r="552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4786322"/>
            <a:ext cx="8501122" cy="1785950"/>
          </a:xfrm>
        </p:spPr>
        <p:txBody>
          <a:bodyPr>
            <a:normAutofit fontScale="70000" lnSpcReduction="20000"/>
          </a:bodyPr>
          <a:lstStyle/>
          <a:p>
            <a:pPr marL="0" lvl="1" algn="just"/>
            <a:r>
              <a:rPr lang="ru-RU" sz="3300" kern="0" spc="200" dirty="0" smtClean="0">
                <a:latin typeface="Comic Sans MS" pitchFamily="66" charset="0"/>
              </a:rPr>
              <a:t>Раньше в Пасхальную неделю детишки ходили друг к другу в гости и играли в различные игры. Самая популярная, дошедшая до наших </a:t>
            </a:r>
            <a:r>
              <a:rPr lang="ru-RU" sz="3300" kern="0" spc="200" dirty="0" err="1" smtClean="0">
                <a:latin typeface="Comic Sans MS" pitchFamily="66" charset="0"/>
              </a:rPr>
              <a:t>дней-битье</a:t>
            </a:r>
            <a:r>
              <a:rPr lang="ru-RU" sz="3300" kern="0" spc="200" dirty="0" smtClean="0">
                <a:latin typeface="Comic Sans MS" pitchFamily="66" charset="0"/>
              </a:rPr>
              <a:t> яиц. (два человека бьются яйцами с разных сторон, чья скорлупа остается целой, тот и победил.)</a:t>
            </a:r>
            <a:endParaRPr lang="ru-RU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100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14679" y="722039"/>
            <a:ext cx="5472122" cy="5135853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85720" y="428604"/>
            <a:ext cx="3429024" cy="5768997"/>
          </a:xfrm>
        </p:spPr>
        <p:txBody>
          <a:bodyPr anchor="ctr">
            <a:normAutofit/>
          </a:bodyPr>
          <a:lstStyle/>
          <a:p>
            <a:r>
              <a:rPr lang="ru-RU" sz="2400" dirty="0" smtClean="0"/>
              <a:t>Сделаем паузу, поиграем с пальчиками. </a:t>
            </a:r>
          </a:p>
          <a:p>
            <a:r>
              <a:rPr lang="ru-RU" sz="2400" dirty="0" smtClean="0"/>
              <a:t>Возьмите маленький мячик и покатайте его между ладоней, повторяйте слова. </a:t>
            </a:r>
          </a:p>
          <a:p>
            <a:r>
              <a:rPr lang="ru-RU" sz="2400" i="1" dirty="0" smtClean="0"/>
              <a:t>«Принесла </a:t>
            </a:r>
            <a:r>
              <a:rPr lang="ru-RU" sz="2400" i="1" dirty="0"/>
              <a:t>яичко </a:t>
            </a:r>
            <a:endParaRPr lang="ru-RU" sz="2400" i="1" dirty="0" smtClean="0"/>
          </a:p>
          <a:p>
            <a:r>
              <a:rPr lang="ru-RU" sz="2400" i="1" dirty="0" smtClean="0"/>
              <a:t>Золотая </a:t>
            </a:r>
            <a:r>
              <a:rPr lang="ru-RU" sz="2400" i="1" dirty="0"/>
              <a:t>птичка</a:t>
            </a:r>
          </a:p>
          <a:p>
            <a:r>
              <a:rPr lang="ru-RU" sz="2400" i="1" dirty="0"/>
              <a:t>Мы с яичком поиграем,</a:t>
            </a:r>
          </a:p>
          <a:p>
            <a:r>
              <a:rPr lang="ru-RU" sz="2400" i="1" dirty="0"/>
              <a:t>Мы яичко покатаем,</a:t>
            </a:r>
          </a:p>
          <a:p>
            <a:r>
              <a:rPr lang="ru-RU" sz="2400" i="1" dirty="0"/>
              <a:t>Покатаем, не съедим</a:t>
            </a:r>
          </a:p>
          <a:p>
            <a:r>
              <a:rPr lang="ru-RU" sz="2400" i="1" dirty="0"/>
              <a:t>Мы яичко </a:t>
            </a:r>
            <a:r>
              <a:rPr lang="ru-RU" sz="2400" i="1" dirty="0" smtClean="0"/>
              <a:t>отдадим»</a:t>
            </a:r>
            <a:endParaRPr lang="ru-RU" sz="2400" i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add0c2e9725b410db598bb7f6c6a46c--easter-cutouts-free-printable-easter-coloring-pages-for-toddlers-free-printab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714356"/>
            <a:ext cx="4518948" cy="58531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86314" y="428604"/>
            <a:ext cx="3929090" cy="6126187"/>
          </a:xfrm>
        </p:spPr>
        <p:txBody>
          <a:bodyPr anchor="ctr"/>
          <a:lstStyle/>
          <a:p>
            <a:pPr algn="just"/>
            <a:r>
              <a:rPr lang="ru-RU" sz="2000" dirty="0" smtClean="0"/>
              <a:t>А теперь давайте порисуем!</a:t>
            </a:r>
          </a:p>
          <a:p>
            <a:pPr algn="just"/>
            <a:r>
              <a:rPr lang="ru-RU" sz="2000" dirty="0" smtClean="0"/>
              <a:t>Вам понадобится : лист бумаги с нарисованным силуэтом яйца, ватные палочки и краски. </a:t>
            </a:r>
          </a:p>
          <a:p>
            <a:pPr algn="just"/>
            <a:r>
              <a:rPr lang="ru-RU" sz="2000" dirty="0" smtClean="0"/>
              <a:t>Возьмите ватную палочку , окуните ее в краску и нарисуйте горошины на нашей заготовке. </a:t>
            </a:r>
          </a:p>
          <a:p>
            <a:pPr algn="ctr"/>
            <a:r>
              <a:rPr lang="ru-RU" sz="3600" b="1" dirty="0" smtClean="0"/>
              <a:t>Желаем удачи!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362</Words>
  <Application>Microsoft Office PowerPoint</Application>
  <PresentationFormat>Экран (4:3)</PresentationFormat>
  <Paragraphs>39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2020-04-13T16:42:00Z</dcterms:created>
  <dcterms:modified xsi:type="dcterms:W3CDTF">2020-04-13T19:47:16Z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687475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