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67" r:id="rId14"/>
    <p:sldId id="268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9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86380" autoAdjust="0"/>
  </p:normalViewPr>
  <p:slideViewPr>
    <p:cSldViewPr snapToGrid="0">
      <p:cViewPr varScale="1">
        <p:scale>
          <a:sx n="69" d="100"/>
          <a:sy n="69" d="100"/>
        </p:scale>
        <p:origin x="-135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404C-5FF5-46B1-95BA-62FEC066C2AF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CEC74-D1B4-48FF-9259-46FC7DD420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7ED1-5373-4549-A6D5-424184E9A97B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7DC3-EFC3-47DC-BD7D-36893A8BAA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6E9F-54B3-4282-A707-B6CA51FBE99A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7E7A-115E-412E-8DC2-588BDEEB97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A4581-F94E-4B86-910A-6463E8972871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09A42-CBFD-416F-9DCA-F50C54ACAA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0C0C-9832-4AB8-8C12-CA9A9C552C0B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6B5BF-B204-442D-B741-A5253174C2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273B-E9D8-42A3-844C-9FD343F0608F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67423-F055-4F25-A9F1-CEF17C6FF2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79D9E-78BD-426E-990A-BC3BD282E6A4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AE767-FCCD-4D84-A1FB-4FC5A91E5E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A07CF-4BB2-4A06-B5D2-D13EE69B409C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FE618-D91F-4160-802A-BCE4580A5A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E3A6-F797-4FB7-8957-1BA44D4A09CF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D1506-D02B-4B19-95D6-69117C1F73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2995B-5E33-4FB5-8B77-382E497E2D22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8ECCD-538A-4A3A-8E05-51DB6E1505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8F317-D347-4563-868F-12F8B06320CF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B942B-EFB6-4994-8F0F-3D5D148B54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57CB85-8D93-4171-8514-58DE9580E03F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04BA160-A1D3-4F57-8F9A-0DF60AAC9DA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236" y="193964"/>
            <a:ext cx="6012873" cy="448887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проект по профориентации дошкольников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Профессия пожарный»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527" y="5056909"/>
            <a:ext cx="8603673" cy="1801092"/>
          </a:xfrm>
          <a:solidFill>
            <a:srgbClr val="00B0F0">
              <a:alpha val="0"/>
            </a:srgbClr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Авторы: Плеханова Надежда Петровна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Ершова Елена Евгеньевна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290946"/>
            <a:ext cx="3962400" cy="450272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855566"/>
          </a:xfrm>
        </p:spPr>
        <p:txBody>
          <a:bodyPr/>
          <a:lstStyle/>
          <a:p>
            <a:pPr lvl="0"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Формы организации деятельности по проекту на </a:t>
            </a:r>
            <a:r>
              <a:rPr lang="en-US" b="1" i="1" dirty="0" smtClean="0"/>
              <a:t> </a:t>
            </a:r>
            <a:r>
              <a:rPr lang="en-US" b="1" dirty="0" smtClean="0"/>
              <a:t>II</a:t>
            </a:r>
            <a:r>
              <a:rPr lang="en-US" b="1" i="1" dirty="0" smtClean="0"/>
              <a:t> </a:t>
            </a:r>
            <a:r>
              <a:rPr lang="ru-RU" b="1" i="1" dirty="0" smtClean="0"/>
              <a:t>основном </a:t>
            </a:r>
            <a:r>
              <a:rPr lang="ru-RU" b="1" i="1" dirty="0" smtClean="0"/>
              <a:t>этапе:</a:t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0"/>
            <a:ext cx="7886700" cy="6176963"/>
          </a:xfrm>
        </p:spPr>
        <p:txBody>
          <a:bodyPr/>
          <a:lstStyle/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НОД </a:t>
            </a:r>
            <a:r>
              <a:rPr lang="ru-RU" sz="3600" b="1" i="1" dirty="0" smtClean="0"/>
              <a:t>«Человеку друг огонь - только ты его не тронь!»</a:t>
            </a:r>
            <a:endParaRPr lang="ru-RU" b="1" i="1" dirty="0" smtClean="0"/>
          </a:p>
          <a:p>
            <a:r>
              <a:rPr lang="ru-RU" b="1" i="1" dirty="0" smtClean="0"/>
              <a:t>Цель: Формирование у детей осознанного и ответственного отношения к выполнению правил пожарной безопасности. Вооружить знаниями, умениями и навыками необходимыми для действия в экстремальных ситуациях.</a:t>
            </a:r>
            <a:endParaRPr lang="ru-RU" b="1" dirty="0" smtClean="0"/>
          </a:p>
          <a:p>
            <a:r>
              <a:rPr lang="ru-RU" b="1" i="1" dirty="0" smtClean="0"/>
              <a:t>Задачи:</a:t>
            </a:r>
            <a:endParaRPr lang="ru-RU" b="1" dirty="0" smtClean="0"/>
          </a:p>
          <a:p>
            <a:r>
              <a:rPr lang="ru-RU" b="1" i="1" u="sng" dirty="0" smtClean="0"/>
              <a:t>Образовательные:</a:t>
            </a:r>
            <a:endParaRPr lang="ru-RU" b="1" dirty="0" smtClean="0"/>
          </a:p>
          <a:p>
            <a:r>
              <a:rPr lang="ru-RU" b="1" i="1" dirty="0" smtClean="0"/>
              <a:t>Дать понятие детям, что огонь бывает другом, а бывает и врагом. Учить детей видеть, когда огонь друг, а когда враг</a:t>
            </a:r>
            <a:r>
              <a:rPr lang="ru-RU" b="1" i="1" dirty="0" smtClean="0"/>
              <a:t>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3345" y="332510"/>
            <a:ext cx="64146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3345" y="401782"/>
            <a:ext cx="78001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latin typeface="+mj-lt"/>
                <a:ea typeface="BatangChe" pitchFamily="49" charset="-127"/>
              </a:rPr>
              <a:t>Развивающие:</a:t>
            </a:r>
            <a:endParaRPr lang="ru-RU" sz="2800" b="1" dirty="0" smtClean="0">
              <a:latin typeface="+mj-lt"/>
              <a:ea typeface="BatangChe" pitchFamily="49" charset="-127"/>
            </a:endParaRPr>
          </a:p>
          <a:p>
            <a:r>
              <a:rPr lang="ru-RU" sz="2800" b="1" i="1" dirty="0" smtClean="0">
                <a:latin typeface="+mj-lt"/>
                <a:ea typeface="BatangChe" pitchFamily="49" charset="-127"/>
              </a:rPr>
              <a:t>Развивать умение реально оценивать возможную опасность. Помочь детям запомнить правила пожарной безопасности.</a:t>
            </a:r>
            <a:endParaRPr lang="ru-RU" sz="2800" b="1" dirty="0" smtClean="0">
              <a:latin typeface="+mj-lt"/>
              <a:ea typeface="BatangChe" pitchFamily="49" charset="-127"/>
            </a:endParaRPr>
          </a:p>
          <a:p>
            <a:r>
              <a:rPr lang="ru-RU" sz="2800" b="1" i="1" u="sng" dirty="0" smtClean="0">
                <a:latin typeface="+mj-lt"/>
                <a:ea typeface="BatangChe" pitchFamily="49" charset="-127"/>
              </a:rPr>
              <a:t>Воспитательные:</a:t>
            </a:r>
            <a:endParaRPr lang="ru-RU" sz="2800" b="1" dirty="0" smtClean="0">
              <a:latin typeface="+mj-lt"/>
              <a:ea typeface="BatangChe" pitchFamily="49" charset="-127"/>
            </a:endParaRPr>
          </a:p>
          <a:p>
            <a:r>
              <a:rPr lang="ru-RU" sz="2800" b="1" i="1" dirty="0" smtClean="0">
                <a:latin typeface="+mj-lt"/>
                <a:ea typeface="BatangChe" pitchFamily="49" charset="-127"/>
              </a:rPr>
              <a:t>Воспитывать чувство осторожности и    самосохранения. Воспитывать чувства благодарности людям, которые помогают нам в трудных ситуациях</a:t>
            </a:r>
            <a:endParaRPr lang="ru-RU" sz="2800" b="1" dirty="0">
              <a:latin typeface="+mj-lt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_20160919_1524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298388">
            <a:off x="1463966" y="961473"/>
            <a:ext cx="2447628" cy="4351338"/>
          </a:xfrm>
        </p:spPr>
      </p:pic>
      <p:pic>
        <p:nvPicPr>
          <p:cNvPr id="6" name="Рисунок 5" descr="P_20160919_152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55392">
            <a:off x="5527963" y="1233054"/>
            <a:ext cx="2455285" cy="4239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Чтение художественной литературы</a:t>
            </a:r>
            <a:endParaRPr lang="ru-RU" b="1" i="1" dirty="0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628650" y="1870075"/>
            <a:ext cx="7886700" cy="4306888"/>
          </a:xfrm>
        </p:spPr>
        <p:txBody>
          <a:bodyPr/>
          <a:lstStyle/>
          <a:p>
            <a:r>
              <a:rPr lang="ru-RU" sz="3600" b="1" i="1" dirty="0" smtClean="0"/>
              <a:t>Рассказ </a:t>
            </a:r>
            <a:r>
              <a:rPr lang="ru-RU" sz="3600" b="1" i="1" dirty="0" smtClean="0"/>
              <a:t>Л. Толстого “Пожарные собаки</a:t>
            </a:r>
            <a:r>
              <a:rPr lang="ru-RU" sz="3600" b="1" i="1" dirty="0" smtClean="0"/>
              <a:t>” </a:t>
            </a:r>
          </a:p>
          <a:p>
            <a:r>
              <a:rPr lang="ru-RU" sz="3600" b="1" i="1" dirty="0" smtClean="0"/>
              <a:t>Р</a:t>
            </a:r>
            <a:r>
              <a:rPr lang="ru-RU" sz="3600" b="1" i="1" dirty="0" smtClean="0"/>
              <a:t>ассказ С. Маршака «Рассказ о неизвестном герое»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73" y="3813461"/>
            <a:ext cx="4170221" cy="3044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255"/>
            <a:ext cx="7848600" cy="5403272"/>
          </a:xfrm>
        </p:spPr>
        <p:txBody>
          <a:bodyPr/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dirty="0"/>
          </a:p>
        </p:txBody>
      </p:sp>
      <p:pic>
        <p:nvPicPr>
          <p:cNvPr id="4" name="Рисунок 3" descr="P_20160920_155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036" y="494915"/>
            <a:ext cx="3314267" cy="5892030"/>
          </a:xfrm>
          <a:prstGeom prst="rect">
            <a:avLst/>
          </a:prstGeom>
        </p:spPr>
      </p:pic>
      <p:pic>
        <p:nvPicPr>
          <p:cNvPr id="5" name="Рисунок 4" descr="P_20160920_162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7419" y="512617"/>
            <a:ext cx="3286557" cy="5957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Сюжетно-ролевые игры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i="1" dirty="0" smtClean="0"/>
              <a:t>«Мы - пожарные</a:t>
            </a:r>
            <a:r>
              <a:rPr lang="ru-RU" sz="3200" b="1" i="1" dirty="0" smtClean="0"/>
              <a:t>»</a:t>
            </a:r>
          </a:p>
          <a:p>
            <a:r>
              <a:rPr lang="ru-RU" sz="3200" b="1" i="1" dirty="0" smtClean="0"/>
              <a:t>«Спасатели</a:t>
            </a:r>
            <a:r>
              <a:rPr lang="ru-RU" sz="3200" b="1" i="1" dirty="0" smtClean="0"/>
              <a:t>»</a:t>
            </a:r>
          </a:p>
          <a:p>
            <a:r>
              <a:rPr lang="ru-RU" b="1" i="1" dirty="0" smtClean="0">
                <a:latin typeface="+mj-lt"/>
              </a:rPr>
              <a:t>Игра с напольным конструктором «Пожар в городе».</a:t>
            </a:r>
          </a:p>
          <a:p>
            <a:endParaRPr lang="ru-RU" dirty="0" smtClean="0"/>
          </a:p>
        </p:txBody>
      </p:sp>
      <p:pic>
        <p:nvPicPr>
          <p:cNvPr id="4" name="Рисунок 3" descr="0_10e74a_e67993b4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9928" y="2895167"/>
            <a:ext cx="4527671" cy="3962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b="1" i="1" dirty="0" smtClean="0"/>
              <a:t>Просмотр мультипликационных фильмов по пожарной безопасности 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576945"/>
            <a:ext cx="7886700" cy="3600018"/>
          </a:xfrm>
        </p:spPr>
        <p:txBody>
          <a:bodyPr/>
          <a:lstStyle/>
          <a:p>
            <a:r>
              <a:rPr lang="ru-RU" b="1" i="1" dirty="0" smtClean="0">
                <a:latin typeface="+mj-lt"/>
              </a:rPr>
              <a:t>« Кошкин Дом»</a:t>
            </a:r>
          </a:p>
          <a:p>
            <a:r>
              <a:rPr lang="ru-RU" b="1" i="1" dirty="0" smtClean="0">
                <a:latin typeface="+mj-lt"/>
              </a:rPr>
              <a:t>«</a:t>
            </a:r>
            <a:r>
              <a:rPr lang="ru-RU" b="1" i="1" dirty="0" err="1" smtClean="0">
                <a:latin typeface="+mj-lt"/>
              </a:rPr>
              <a:t>Болек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smtClean="0">
                <a:latin typeface="+mj-lt"/>
              </a:rPr>
              <a:t>и Лёлек. Внимание, пожар! - 01. Когда зажигается ёлка </a:t>
            </a:r>
            <a:r>
              <a:rPr lang="ru-RU" b="1" i="1" dirty="0" smtClean="0">
                <a:latin typeface="+mj-lt"/>
              </a:rPr>
              <a:t>»</a:t>
            </a:r>
          </a:p>
          <a:p>
            <a:r>
              <a:rPr lang="ru-RU" b="1" i="1" dirty="0" smtClean="0">
                <a:latin typeface="+mj-lt"/>
              </a:rPr>
              <a:t>«Как это случилось»</a:t>
            </a:r>
          </a:p>
          <a:p>
            <a:endParaRPr lang="ru-RU" dirty="0"/>
          </a:p>
        </p:txBody>
      </p:sp>
      <p:pic>
        <p:nvPicPr>
          <p:cNvPr id="4" name="Рисунок 3" descr="0_72f04_221b358a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363" y="3778466"/>
            <a:ext cx="3188458" cy="247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_20160923_100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218" y="498764"/>
            <a:ext cx="3717632" cy="5650490"/>
          </a:xfrm>
        </p:spPr>
      </p:pic>
      <p:pic>
        <p:nvPicPr>
          <p:cNvPr id="5" name="Рисунок 4" descr="P_20160923_101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1260" y="540327"/>
            <a:ext cx="3857625" cy="5611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Продуктивные виды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+mj-lt"/>
              </a:rPr>
              <a:t>Рисование</a:t>
            </a:r>
            <a:endParaRPr lang="ru-RU" b="1" i="1" dirty="0">
              <a:latin typeface="+mj-lt"/>
            </a:endParaRPr>
          </a:p>
        </p:txBody>
      </p:sp>
      <p:pic>
        <p:nvPicPr>
          <p:cNvPr id="5" name="Рисунок 4" descr="P_20160922_131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490" y="2424544"/>
            <a:ext cx="7195127" cy="4047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16182"/>
          </a:xfrm>
        </p:spPr>
        <p:txBody>
          <a:bodyPr/>
          <a:lstStyle/>
          <a:p>
            <a:r>
              <a:rPr lang="ru-RU" b="1" i="1" dirty="0" smtClean="0"/>
              <a:t>Актуальность проекта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39091"/>
            <a:ext cx="7886700" cy="5137872"/>
          </a:xfrm>
        </p:spPr>
        <p:txBody>
          <a:bodyPr/>
          <a:lstStyle/>
          <a:p>
            <a:r>
              <a:rPr lang="ru-RU" b="1" i="1" dirty="0" smtClean="0">
                <a:latin typeface="+mj-lt"/>
              </a:rPr>
              <a:t>Проект посвящен актуальной проблеме: формированию у детей осознанного и ответственного отношения к выполнению правил пожарной безопасности. Желание постоянно открывать что-то новое, непосредственность часто ставят их перед реальными опасностями.</a:t>
            </a:r>
          </a:p>
          <a:p>
            <a:r>
              <a:rPr lang="ru-RU" b="1" i="1" dirty="0" smtClean="0">
                <a:latin typeface="+mj-lt"/>
              </a:rPr>
              <a:t>Проект позволит на основе интегрированного подхода реализовать идею формирования у детей осознанного и ответственного отношения к выполнению правил пожарной безопасности.</a:t>
            </a:r>
            <a:endParaRPr lang="ru-RU" b="1" dirty="0" smtClean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_20160922_154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1527" y="221673"/>
            <a:ext cx="4170217" cy="62761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720436"/>
            <a:ext cx="7886700" cy="5456527"/>
          </a:xfrm>
        </p:spPr>
        <p:txBody>
          <a:bodyPr/>
          <a:lstStyle/>
          <a:p>
            <a:pPr algn="ctr"/>
            <a:r>
              <a:rPr lang="ru-RU" sz="4400" b="1" i="1" dirty="0" smtClean="0"/>
              <a:t>Лепка</a:t>
            </a:r>
          </a:p>
          <a:p>
            <a:pPr algn="r">
              <a:buNone/>
            </a:pPr>
            <a:endParaRPr lang="ru-RU" sz="4400" b="1" i="1" dirty="0" smtClean="0"/>
          </a:p>
          <a:p>
            <a:pPr algn="r">
              <a:buNone/>
            </a:pPr>
            <a:r>
              <a:rPr lang="ru-RU" sz="4400" b="1" i="1" dirty="0" smtClean="0"/>
              <a:t>« Пожар в лесу»</a:t>
            </a:r>
            <a:endParaRPr lang="ru-RU" sz="4400" b="1" i="1" dirty="0"/>
          </a:p>
        </p:txBody>
      </p:sp>
      <p:pic>
        <p:nvPicPr>
          <p:cNvPr id="5" name="Рисунок 4" descr="P_20160624_1015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18" y="1536124"/>
            <a:ext cx="4211782" cy="3077441"/>
          </a:xfrm>
          <a:prstGeom prst="rect">
            <a:avLst/>
          </a:prstGeom>
        </p:spPr>
      </p:pic>
      <p:pic>
        <p:nvPicPr>
          <p:cNvPr id="6" name="Рисунок 5" descr="P_20160624_1205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5854" y="3505199"/>
            <a:ext cx="4281055" cy="3091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sad-330410-14277883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73" y="1553369"/>
            <a:ext cx="4253345" cy="3378849"/>
          </a:xfrm>
        </p:spPr>
      </p:pic>
      <p:pic>
        <p:nvPicPr>
          <p:cNvPr id="5" name="Рисунок 4" descr="detsad-330410-14277883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145" y="3311238"/>
            <a:ext cx="4190800" cy="314498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pPr algn="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Коллективная поделка</a:t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b="1" i="1" dirty="0" smtClean="0"/>
              <a:t>                         </a:t>
            </a:r>
            <a:br>
              <a:rPr lang="ru-RU" b="1" i="1" dirty="0" smtClean="0"/>
            </a:br>
            <a:r>
              <a:rPr lang="ru-RU" b="1" i="1" dirty="0" smtClean="0"/>
              <a:t>« Пожарные</a:t>
            </a:r>
            <a:br>
              <a:rPr lang="ru-RU" b="1" i="1" dirty="0" smtClean="0"/>
            </a:br>
            <a:r>
              <a:rPr lang="ru-RU" b="1" i="1" dirty="0" smtClean="0"/>
              <a:t> на вызове»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690688"/>
          </a:xfrm>
        </p:spPr>
        <p:txBody>
          <a:bodyPr/>
          <a:lstStyle/>
          <a:p>
            <a:pPr algn="ctr"/>
            <a:r>
              <a:rPr lang="ru-RU" b="1" i="1" dirty="0" smtClean="0"/>
              <a:t>Подвижные и дидактические игры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37855"/>
            <a:ext cx="7886700" cy="4639108"/>
          </a:xfrm>
        </p:spPr>
        <p:txBody>
          <a:bodyPr/>
          <a:lstStyle/>
          <a:p>
            <a:pPr>
              <a:buNone/>
            </a:pPr>
            <a:r>
              <a:rPr lang="ru-RU" sz="4400" b="1" i="1" dirty="0" smtClean="0"/>
              <a:t>Дидактические игры:</a:t>
            </a:r>
            <a:r>
              <a:rPr lang="ru-RU" sz="4400" b="1" i="1" dirty="0" smtClean="0"/>
              <a:t> </a:t>
            </a:r>
            <a:endParaRPr lang="ru-RU" sz="4400" b="1" i="1" dirty="0" smtClean="0"/>
          </a:p>
          <a:p>
            <a:r>
              <a:rPr lang="ru-RU" b="1" dirty="0" smtClean="0"/>
              <a:t>«</a:t>
            </a:r>
            <a:r>
              <a:rPr lang="ru-RU" b="1" dirty="0" smtClean="0"/>
              <a:t>Назови причины пожара</a:t>
            </a:r>
            <a:r>
              <a:rPr lang="ru-RU" b="1" dirty="0" smtClean="0"/>
              <a:t>», </a:t>
            </a:r>
          </a:p>
          <a:p>
            <a:r>
              <a:rPr lang="ru-RU" b="1" dirty="0" smtClean="0"/>
              <a:t>«</a:t>
            </a:r>
            <a:r>
              <a:rPr lang="ru-RU" b="1" dirty="0" smtClean="0"/>
              <a:t>Доскажи словечко»</a:t>
            </a:r>
            <a:endParaRPr lang="ru-RU" dirty="0" smtClean="0"/>
          </a:p>
          <a:p>
            <a:r>
              <a:rPr lang="ru-RU" b="1" dirty="0" smtClean="0"/>
              <a:t>«Четвёртый лишний</a:t>
            </a:r>
            <a:r>
              <a:rPr lang="ru-RU" b="1" dirty="0" smtClean="0"/>
              <a:t>»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«Выбери </a:t>
            </a:r>
            <a:r>
              <a:rPr lang="ru-RU" b="1" dirty="0" smtClean="0"/>
              <a:t>нужное»</a:t>
            </a:r>
          </a:p>
          <a:p>
            <a:pPr>
              <a:buNone/>
            </a:pPr>
            <a:r>
              <a:rPr lang="ru-RU" sz="4400" b="1" i="1" dirty="0" smtClean="0"/>
              <a:t>Подвижные игры:</a:t>
            </a:r>
          </a:p>
          <a:p>
            <a:r>
              <a:rPr lang="ru-RU" b="1" i="1" dirty="0" smtClean="0"/>
              <a:t>«Кто </a:t>
            </a:r>
            <a:r>
              <a:rPr lang="ru-RU" b="1" i="1" dirty="0" smtClean="0"/>
              <a:t>быстрее потушит </a:t>
            </a:r>
            <a:r>
              <a:rPr lang="ru-RU" b="1" i="1" dirty="0" smtClean="0"/>
              <a:t>пожар»</a:t>
            </a:r>
          </a:p>
          <a:p>
            <a:r>
              <a:rPr lang="ru-RU" b="1" i="1" dirty="0" smtClean="0"/>
              <a:t>«</a:t>
            </a:r>
            <a:r>
              <a:rPr lang="ru-RU" b="1" i="1" dirty="0" smtClean="0"/>
              <a:t>На пожар</a:t>
            </a:r>
            <a:r>
              <a:rPr lang="ru-RU" b="1" i="1" dirty="0" smtClean="0"/>
              <a:t>»</a:t>
            </a:r>
          </a:p>
          <a:p>
            <a:r>
              <a:rPr lang="ru-RU" b="1" i="1" dirty="0" smtClean="0"/>
              <a:t>«Пожарные учения»</a:t>
            </a:r>
            <a:endParaRPr lang="ru-RU" b="1" i="1" dirty="0" smtClean="0"/>
          </a:p>
          <a:p>
            <a:pPr>
              <a:buNone/>
            </a:pPr>
            <a:endParaRPr lang="ru-RU" sz="4400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_20160919_1528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382" y="207818"/>
            <a:ext cx="4643711" cy="3352800"/>
          </a:xfrm>
        </p:spPr>
      </p:pic>
      <p:pic>
        <p:nvPicPr>
          <p:cNvPr id="5" name="Рисунок 4" descr="P_20160919_153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8472" y="787977"/>
            <a:ext cx="3851563" cy="2703368"/>
          </a:xfrm>
          <a:prstGeom prst="rect">
            <a:avLst/>
          </a:prstGeom>
        </p:spPr>
      </p:pic>
      <p:pic>
        <p:nvPicPr>
          <p:cNvPr id="6" name="Рисунок 5" descr="P_20160919_1529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1309" y="3726872"/>
            <a:ext cx="5403273" cy="2938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Ремонт и пополнение пособий в уголке по пожарной безопасности</a:t>
            </a:r>
            <a:endParaRPr lang="ru-RU" b="1" i="1" dirty="0"/>
          </a:p>
        </p:txBody>
      </p:sp>
      <p:pic>
        <p:nvPicPr>
          <p:cNvPr id="4" name="Содержимое 3" descr="P_20160923_0753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4871" y="2310534"/>
            <a:ext cx="7735712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651164"/>
            <a:ext cx="7886700" cy="5525799"/>
          </a:xfrm>
        </p:spPr>
        <p:txBody>
          <a:bodyPr/>
          <a:lstStyle/>
          <a:p>
            <a:pPr lvl="0" algn="ctr">
              <a:buNone/>
            </a:pPr>
            <a:r>
              <a:rPr lang="en-US" sz="4400" b="1" dirty="0" smtClean="0"/>
              <a:t> III </a:t>
            </a:r>
            <a:r>
              <a:rPr lang="ru-RU" sz="4400" b="1" i="1" dirty="0" smtClean="0"/>
              <a:t>Взаимодействие </a:t>
            </a:r>
            <a:r>
              <a:rPr lang="ru-RU" sz="4400" b="1" i="1" dirty="0" smtClean="0"/>
              <a:t>с родителями</a:t>
            </a:r>
            <a:endParaRPr lang="ru-RU" sz="4400" dirty="0" smtClean="0"/>
          </a:p>
          <a:p>
            <a:pPr>
              <a:buNone/>
            </a:pPr>
            <a:r>
              <a:rPr lang="ru-RU" sz="4800" b="1" i="1" dirty="0" smtClean="0"/>
              <a:t>Консультации:</a:t>
            </a:r>
          </a:p>
          <a:p>
            <a:pPr lvl="0"/>
            <a:r>
              <a:rPr lang="ru-RU" sz="3200" b="1" i="1" dirty="0" smtClean="0"/>
              <a:t>«Пожарная безопасность»;</a:t>
            </a:r>
          </a:p>
          <a:p>
            <a:pPr lvl="0"/>
            <a:r>
              <a:rPr lang="ru-RU" sz="3200" b="1" i="1" dirty="0" smtClean="0"/>
              <a:t>«Как научить ребенка правильному поведению при пожаре</a:t>
            </a:r>
            <a:r>
              <a:rPr lang="ru-RU" sz="3200" b="1" i="1" dirty="0" smtClean="0"/>
              <a:t>».</a:t>
            </a:r>
            <a:endParaRPr lang="en-US" sz="3200" b="1" i="1" dirty="0" smtClean="0"/>
          </a:p>
          <a:p>
            <a:pPr lvl="0"/>
            <a:r>
              <a:rPr lang="ru-RU" sz="3200" b="1" i="1" dirty="0" smtClean="0"/>
              <a:t>«Правила пожарной безопасности»</a:t>
            </a:r>
          </a:p>
          <a:p>
            <a:pPr lvl="0"/>
            <a:r>
              <a:rPr lang="ru-RU" sz="3200" b="1" i="1" dirty="0" smtClean="0"/>
              <a:t>« Пожарный»</a:t>
            </a:r>
            <a:endParaRPr lang="en-US" sz="3200" b="1" i="1" dirty="0" smtClean="0"/>
          </a:p>
          <a:p>
            <a:pPr lvl="0"/>
            <a:endParaRPr lang="en-US" sz="3200" b="1" i="1" dirty="0" smtClean="0"/>
          </a:p>
          <a:p>
            <a:pPr lvl="0"/>
            <a:endParaRPr lang="en-US" sz="3200" b="1" i="1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_20160922_1316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0658" y="180110"/>
            <a:ext cx="3856179" cy="64839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3472584"/>
          </a:xfrm>
        </p:spPr>
        <p:txBody>
          <a:bodyPr/>
          <a:lstStyle/>
          <a:p>
            <a:pPr algn="ctr"/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/>
              <a:t>Совместная поделка родителей и детей</a:t>
            </a:r>
            <a:br>
              <a:rPr lang="ru-RU" sz="4800" b="1" i="1" dirty="0" smtClean="0"/>
            </a:b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/>
              <a:t>Авторы: Воробьева Надежда Владимировна и Воробьева Соня </a:t>
            </a:r>
            <a:br>
              <a:rPr lang="ru-RU" sz="4800" b="1" i="1" dirty="0" smtClean="0"/>
            </a:br>
            <a:r>
              <a:rPr lang="ru-RU" sz="4800" b="1" i="1" dirty="0" smtClean="0"/>
              <a:t>«Осторожно ПОЖАР»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01177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927" y="803564"/>
            <a:ext cx="6941128" cy="5373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0"/>
            <a:ext cx="7886700" cy="6176963"/>
          </a:xfrm>
        </p:spPr>
        <p:txBody>
          <a:bodyPr/>
          <a:lstStyle/>
          <a:p>
            <a:endParaRPr lang="ru-RU" sz="4000" b="1" i="1" dirty="0" smtClean="0"/>
          </a:p>
          <a:p>
            <a:r>
              <a:rPr lang="ru-RU" sz="4000" b="1" i="1" dirty="0" smtClean="0"/>
              <a:t>Вид </a:t>
            </a:r>
            <a:r>
              <a:rPr lang="ru-RU" sz="4000" b="1" i="1" dirty="0" smtClean="0"/>
              <a:t>проекта: </a:t>
            </a:r>
            <a:r>
              <a:rPr lang="ru-RU" i="1" dirty="0" smtClean="0"/>
              <a:t>краткосрочный, информационно-исследовательский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sz="3600" b="1" i="1" dirty="0" smtClean="0"/>
              <a:t>Время реализации проекта: </a:t>
            </a:r>
            <a:r>
              <a:rPr lang="ru-RU" i="1" dirty="0" smtClean="0"/>
              <a:t>05.09.16г.-</a:t>
            </a:r>
            <a:r>
              <a:rPr lang="ru-RU" i="1" dirty="0" smtClean="0"/>
              <a:t>23.09.16г.</a:t>
            </a:r>
            <a:endParaRPr lang="ru-RU" i="1" dirty="0" smtClean="0"/>
          </a:p>
          <a:p>
            <a:r>
              <a:rPr lang="ru-RU" sz="3600" b="1" i="1" dirty="0" smtClean="0"/>
              <a:t>Участники </a:t>
            </a:r>
            <a:r>
              <a:rPr lang="ru-RU" sz="3600" b="1" i="1" dirty="0" smtClean="0"/>
              <a:t>проекта: </a:t>
            </a:r>
            <a:r>
              <a:rPr lang="ru-RU" i="1" dirty="0" smtClean="0"/>
              <a:t>дети – педагоги – родители.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pojarna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630" y="4253907"/>
            <a:ext cx="4446013" cy="2604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Выезд пожарной машины в детский сад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   </a:t>
            </a:r>
            <a:r>
              <a:rPr lang="ru-RU" sz="3600" b="1" i="1" dirty="0" smtClean="0"/>
              <a:t> Помощь в организации выезда пожарной команды и машины была осуществлена со стороны семьи  Гущиных</a:t>
            </a:r>
            <a:endParaRPr lang="ru-RU" b="1" i="1" dirty="0"/>
          </a:p>
        </p:txBody>
      </p:sp>
      <p:pic>
        <p:nvPicPr>
          <p:cNvPr id="4" name="Рисунок 3" descr="568a4a4ddd2121520c3240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578" y="5482070"/>
            <a:ext cx="3555422" cy="1375930"/>
          </a:xfrm>
          <a:prstGeom prst="rect">
            <a:avLst/>
          </a:prstGeom>
        </p:spPr>
      </p:pic>
      <p:pic>
        <p:nvPicPr>
          <p:cNvPr id="5" name="Рисунок 4" descr="pojarna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0219"/>
            <a:ext cx="3893127" cy="2687782"/>
          </a:xfrm>
          <a:prstGeom prst="rect">
            <a:avLst/>
          </a:prstGeom>
        </p:spPr>
      </p:pic>
      <p:pic>
        <p:nvPicPr>
          <p:cNvPr id="6" name="Рисунок 5" descr="fireman6-U2v0AL-cli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564" y="4854735"/>
            <a:ext cx="2225851" cy="2003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5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964" y="193964"/>
            <a:ext cx="5126183" cy="3478502"/>
          </a:xfrm>
        </p:spPr>
      </p:pic>
      <p:pic>
        <p:nvPicPr>
          <p:cNvPr id="5" name="Рисунок 4" descr="IMG_35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3564" y="3629892"/>
            <a:ext cx="4289108" cy="288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6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5018" y="706582"/>
            <a:ext cx="7924800" cy="53318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690688"/>
          </a:xfrm>
        </p:spPr>
        <p:txBody>
          <a:bodyPr/>
          <a:lstStyle/>
          <a:p>
            <a:pPr algn="ctr"/>
            <a:r>
              <a:rPr lang="ru-RU" b="1" i="1" dirty="0" smtClean="0"/>
              <a:t>Итоги реализации проекта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927" y="1399310"/>
            <a:ext cx="8478981" cy="4777654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</a:t>
            </a:r>
            <a:r>
              <a:rPr lang="ru-RU" b="1" i="1" dirty="0" smtClean="0">
                <a:latin typeface="+mj-lt"/>
              </a:rPr>
              <a:t>В конце </a:t>
            </a:r>
            <a:r>
              <a:rPr lang="ru-RU" b="1" i="1" dirty="0" smtClean="0">
                <a:latin typeface="+mj-lt"/>
              </a:rPr>
              <a:t>проекта была проведена викторина по теме: </a:t>
            </a:r>
            <a:r>
              <a:rPr lang="ru-RU" b="1" i="1" dirty="0" smtClean="0">
                <a:latin typeface="+mj-lt"/>
              </a:rPr>
              <a:t>«Профессия пожарный», </a:t>
            </a:r>
            <a:r>
              <a:rPr lang="ru-RU" b="1" i="1" dirty="0" smtClean="0">
                <a:latin typeface="+mj-lt"/>
              </a:rPr>
              <a:t>которая показала, что у большинства  детей сформировалось осознанное и ответственное отношение к выполнению правил пожарной </a:t>
            </a:r>
            <a:r>
              <a:rPr lang="ru-RU" b="1" i="1" dirty="0" smtClean="0">
                <a:latin typeface="+mj-lt"/>
              </a:rPr>
              <a:t>безопасности.</a:t>
            </a:r>
            <a:r>
              <a:rPr lang="ru-RU" b="1" i="1" dirty="0" smtClean="0">
                <a:latin typeface="+mj-lt"/>
              </a:rPr>
              <a:t> Профессия пожарного, или, как они теперь называются, спасателя — одна из важнейших в обществе. Телефон 01 наизусть знает каждый ребёнок.</a:t>
            </a:r>
            <a:r>
              <a:rPr lang="ru-RU" b="1" dirty="0" smtClean="0">
                <a:latin typeface="+mj-lt"/>
              </a:rPr>
              <a:t> 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smtClean="0">
                <a:latin typeface="+mj-lt"/>
              </a:rPr>
              <a:t>Дети владеют необходимыми знаниями, умениями и навыками, чтобы уметь самостоятельно действовать в экстремальных ситуациях. 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9600" b="1" dirty="0" smtClean="0"/>
              <a:t>Спасибо за внимание!!!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i="1" dirty="0" smtClean="0"/>
              <a:t>формирование у детей осознанного и ответственного отношения к выполнению правил пожарной безопасности. Вооружить знаниями, умениями и навыками необходимыми для действия в экстремальных ситуациях</a:t>
            </a:r>
            <a:r>
              <a:rPr lang="ru-RU" sz="3200" i="1" dirty="0" smtClean="0"/>
              <a:t>.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4" name="Рисунок 3" descr="aeeb6d8bc184c5473157d214fd1dd3e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781" y="4076700"/>
            <a:ext cx="3343275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Задачи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dirty="0" smtClean="0"/>
              <a:t>Воспитывать чувство осторожности и самосохранения,</a:t>
            </a:r>
            <a:endParaRPr lang="ru-RU" b="1" dirty="0" smtClean="0"/>
          </a:p>
          <a:p>
            <a:pPr lvl="0"/>
            <a:r>
              <a:rPr lang="ru-RU" b="1" i="1" dirty="0" smtClean="0"/>
              <a:t> Воспитывать в детях уверенность в своих силах,</a:t>
            </a:r>
            <a:endParaRPr lang="ru-RU" b="1" dirty="0" smtClean="0"/>
          </a:p>
          <a:p>
            <a:pPr lvl="0"/>
            <a:r>
              <a:rPr lang="ru-RU" b="1" i="1" dirty="0" smtClean="0"/>
              <a:t> Воспитывать чувства благодарности людям, которые помогают нам в трудных ситуациях.</a:t>
            </a:r>
            <a:endParaRPr lang="ru-RU" b="1" dirty="0" smtClean="0"/>
          </a:p>
          <a:p>
            <a:pPr lvl="0"/>
            <a:r>
              <a:rPr lang="ru-RU" b="1" i="1" dirty="0" smtClean="0"/>
              <a:t>Познакомить с историей возникновения огня.</a:t>
            </a:r>
            <a:endParaRPr lang="ru-RU" b="1" dirty="0" smtClean="0"/>
          </a:p>
          <a:p>
            <a:pPr lvl="0"/>
            <a:r>
              <a:rPr lang="ru-RU" b="1" i="1" dirty="0" smtClean="0"/>
              <a:t> Дать понятие детям, что огонь бывает другом, а бывает и врагом.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734291"/>
            <a:ext cx="7886700" cy="5442672"/>
          </a:xfrm>
        </p:spPr>
        <p:txBody>
          <a:bodyPr/>
          <a:lstStyle/>
          <a:p>
            <a:pPr lvl="0"/>
            <a:r>
              <a:rPr lang="ru-RU" b="1" i="1" dirty="0" smtClean="0"/>
              <a:t>Формировать чувство повышенной опасности огня – рассказать о признаках и свойствах легковоспламеняющихся предметов.</a:t>
            </a:r>
            <a:endParaRPr lang="ru-RU" b="1" dirty="0" smtClean="0"/>
          </a:p>
          <a:p>
            <a:pPr lvl="0"/>
            <a:r>
              <a:rPr lang="ru-RU" b="1" i="1" dirty="0" smtClean="0"/>
              <a:t> Помочь детям запомнить правила пожарной безопасности.</a:t>
            </a:r>
            <a:endParaRPr lang="ru-RU" b="1" dirty="0" smtClean="0"/>
          </a:p>
          <a:p>
            <a:pPr lvl="0"/>
            <a:r>
              <a:rPr lang="ru-RU" b="1" i="1" dirty="0" smtClean="0"/>
              <a:t> Развивать творческие способности дошкольников.</a:t>
            </a:r>
            <a:endParaRPr lang="ru-RU" b="1" dirty="0" smtClean="0"/>
          </a:p>
          <a:p>
            <a:pPr lvl="0"/>
            <a:r>
              <a:rPr lang="ru-RU" b="1" i="1" dirty="0" smtClean="0"/>
              <a:t>Вовлечь родителей в образовательный процесс ДОУ.</a:t>
            </a:r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690688"/>
          </a:xfrm>
        </p:spPr>
        <p:txBody>
          <a:bodyPr/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Предполагаемый результат: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dirty="0" smtClean="0"/>
              <a:t>углубление знаний детей о правилах пожарной безопасности, формирование привычки их соблюдения;</a:t>
            </a:r>
            <a:endParaRPr lang="ru-RU" b="1" dirty="0" smtClean="0"/>
          </a:p>
          <a:p>
            <a:pPr lvl="0"/>
            <a:r>
              <a:rPr lang="ru-RU" b="1" i="1" dirty="0" smtClean="0"/>
              <a:t>правильное поведение в экстремальной ситуации (набирать  номер телефона пожарной части,   вести диалог с диспетчером по телефону: четко называть  свой адрес);</a:t>
            </a:r>
            <a:endParaRPr lang="ru-RU" b="1" dirty="0" smtClean="0"/>
          </a:p>
          <a:p>
            <a:pPr lvl="0"/>
            <a:r>
              <a:rPr lang="ru-RU" b="1" i="1" dirty="0" smtClean="0"/>
              <a:t>знать средства пожаротушения;</a:t>
            </a:r>
            <a:endParaRPr lang="ru-RU" b="1" dirty="0" smtClean="0"/>
          </a:p>
          <a:p>
            <a:pPr lvl="0"/>
            <a:r>
              <a:rPr lang="ru-RU" b="1" i="1" dirty="0" smtClean="0"/>
              <a:t>уметь правильно действовать в случае обнаружения пожара;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98764"/>
            <a:ext cx="7886700" cy="5678199"/>
          </a:xfrm>
        </p:spPr>
        <p:txBody>
          <a:bodyPr/>
          <a:lstStyle/>
          <a:p>
            <a:pPr lvl="0"/>
            <a:r>
              <a:rPr lang="ru-RU" b="1" i="1" dirty="0" smtClean="0"/>
              <a:t>уметь правильно действовать в случае обнаружения пожара;</a:t>
            </a:r>
            <a:endParaRPr lang="ru-RU" b="1" dirty="0" smtClean="0"/>
          </a:p>
          <a:p>
            <a:pPr lvl="0"/>
            <a:r>
              <a:rPr lang="ru-RU" b="1" i="1" dirty="0" smtClean="0"/>
              <a:t>знать о профессии пожарного;</a:t>
            </a:r>
            <a:endParaRPr lang="ru-RU" b="1" dirty="0" smtClean="0"/>
          </a:p>
          <a:p>
            <a:pPr lvl="0"/>
            <a:r>
              <a:rPr lang="ru-RU" b="1" i="1" dirty="0" smtClean="0"/>
              <a:t>профилактика панического страха перед огнём;</a:t>
            </a:r>
            <a:endParaRPr lang="ru-RU" b="1" dirty="0" smtClean="0"/>
          </a:p>
          <a:p>
            <a:pPr lvl="0"/>
            <a:r>
              <a:rPr lang="ru-RU" b="1" i="1" dirty="0" smtClean="0"/>
              <a:t>изменение отношения родителей к данной проблеме;</a:t>
            </a:r>
            <a:endParaRPr lang="ru-RU" b="1" dirty="0" smtClean="0"/>
          </a:p>
          <a:p>
            <a:pPr lvl="0"/>
            <a:r>
              <a:rPr lang="ru-RU" b="1" i="1" dirty="0" smtClean="0"/>
              <a:t> осознанное выполнение правил противопожарной безопасности. </a:t>
            </a:r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Механизм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748146"/>
            <a:ext cx="7886700" cy="5428818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Работа </a:t>
            </a:r>
            <a:r>
              <a:rPr lang="ru-RU" b="1" i="1" dirty="0" smtClean="0"/>
              <a:t>над проектом проводится в несколько этапов:</a:t>
            </a:r>
            <a:endParaRPr lang="ru-RU" b="1" dirty="0" smtClean="0"/>
          </a:p>
          <a:p>
            <a:pPr lvl="0">
              <a:buNone/>
            </a:pPr>
            <a:r>
              <a:rPr lang="en-US" sz="4400" b="1" dirty="0" smtClean="0"/>
              <a:t>I </a:t>
            </a:r>
            <a:r>
              <a:rPr lang="en-US" sz="4400" b="1" i="1" dirty="0" smtClean="0"/>
              <a:t>  </a:t>
            </a:r>
            <a:r>
              <a:rPr lang="ru-RU" sz="4400" b="1" i="1" dirty="0" smtClean="0"/>
              <a:t>Подготовительный </a:t>
            </a:r>
            <a:r>
              <a:rPr lang="ru-RU" sz="4400" b="1" i="1" dirty="0" smtClean="0"/>
              <a:t>этап:</a:t>
            </a:r>
            <a:endParaRPr lang="ru-RU" sz="4400" b="1" dirty="0" smtClean="0"/>
          </a:p>
          <a:p>
            <a:r>
              <a:rPr lang="ru-RU" b="1" i="1" dirty="0" smtClean="0"/>
              <a:t>1. Провести    опрос детей.</a:t>
            </a:r>
            <a:endParaRPr lang="ru-RU" b="1" dirty="0" smtClean="0"/>
          </a:p>
          <a:p>
            <a:r>
              <a:rPr lang="ru-RU" b="1" i="1" dirty="0" smtClean="0"/>
              <a:t>2. Подготовить дидактические игры, пособия, атрибуты по пожарной безопасности дошкольников.</a:t>
            </a:r>
            <a:endParaRPr lang="ru-RU" b="1" dirty="0" smtClean="0"/>
          </a:p>
          <a:p>
            <a:r>
              <a:rPr lang="ru-RU" b="1" i="1" dirty="0" smtClean="0"/>
              <a:t>3. Подобрать методическую, научно-популярную и художественную литературу, иллюстрированный материал. </a:t>
            </a:r>
            <a:endParaRPr lang="ru-RU" b="1" dirty="0" smtClean="0"/>
          </a:p>
          <a:p>
            <a:r>
              <a:rPr lang="ru-RU" b="1" i="1" dirty="0" smtClean="0"/>
              <a:t>4. Убедить участников проекта в том, что с помощью противопожарной пропаганды число пожаров и жертв можно уменьшить.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nzhevyy-gradient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radient03.pot [Режим совместимости]" id="{9C3C9AF1-E796-49A7-9870-EF023245E8F2}" vid="{FBE2674A-7517-4BBF-BBB6-CB41C2D78AD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Oranzhevyy-gradient</Template>
  <TotalTime>371</TotalTime>
  <Words>611</Words>
  <Application>Microsoft Office PowerPoint</Application>
  <PresentationFormat>Экран (4:3)</PresentationFormat>
  <Paragraphs>93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Oranzhevyy-gradient</vt:lpstr>
      <vt:lpstr>Педагогический проект по профориентации дошкольников  « Профессия пожарный»</vt:lpstr>
      <vt:lpstr>Актуальность проекта</vt:lpstr>
      <vt:lpstr>Слайд 3</vt:lpstr>
      <vt:lpstr>Цель проекта:</vt:lpstr>
      <vt:lpstr>  Задачи проекта: </vt:lpstr>
      <vt:lpstr>Слайд 6</vt:lpstr>
      <vt:lpstr> Предполагаемый результат: </vt:lpstr>
      <vt:lpstr>Слайд 8</vt:lpstr>
      <vt:lpstr>Механизм реализации проекта   </vt:lpstr>
      <vt:lpstr>   Формы организации деятельности по проекту на  II основном этапе:     </vt:lpstr>
      <vt:lpstr>Слайд 11</vt:lpstr>
      <vt:lpstr>Слайд 12</vt:lpstr>
      <vt:lpstr>Слайд 13</vt:lpstr>
      <vt:lpstr>Чтение художественной литературы</vt:lpstr>
      <vt:lpstr>   </vt:lpstr>
      <vt:lpstr>Сюжетно-ролевые игры  </vt:lpstr>
      <vt:lpstr> Просмотр мультипликационных фильмов по пожарной безопасности </vt:lpstr>
      <vt:lpstr>Слайд 18</vt:lpstr>
      <vt:lpstr>  Продуктивные виды деятельности  </vt:lpstr>
      <vt:lpstr>Слайд 20</vt:lpstr>
      <vt:lpstr>Слайд 21</vt:lpstr>
      <vt:lpstr>   Коллективная поделка                            « Пожарные  на вызове»</vt:lpstr>
      <vt:lpstr>Подвижные и дидактические игры</vt:lpstr>
      <vt:lpstr>Слайд 24</vt:lpstr>
      <vt:lpstr> Ремонт и пополнение пособий в уголке по пожарной безопасности</vt:lpstr>
      <vt:lpstr>Слайд 26</vt:lpstr>
      <vt:lpstr>Слайд 27</vt:lpstr>
      <vt:lpstr>  Совместная поделка родителей и детей  Авторы: Воробьева Надежда Владимировна и Воробьева Соня  «Осторожно ПОЖАР»</vt:lpstr>
      <vt:lpstr>Слайд 29</vt:lpstr>
      <vt:lpstr>Выезд пожарной машины в детский сад</vt:lpstr>
      <vt:lpstr>Слайд 31</vt:lpstr>
      <vt:lpstr>Слайд 32</vt:lpstr>
      <vt:lpstr>Итоги реализации проекта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Вова</dc:creator>
  <cp:lastModifiedBy>Вова</cp:lastModifiedBy>
  <cp:revision>34</cp:revision>
  <dcterms:created xsi:type="dcterms:W3CDTF">2016-11-08T19:47:52Z</dcterms:created>
  <dcterms:modified xsi:type="dcterms:W3CDTF">2016-11-09T16:18:00Z</dcterms:modified>
</cp:coreProperties>
</file>